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35" r:id="rId1"/>
  </p:sldMasterIdLst>
  <p:notesMasterIdLst>
    <p:notesMasterId r:id="rId43"/>
  </p:notesMasterIdLst>
  <p:sldIdLst>
    <p:sldId id="263" r:id="rId2"/>
    <p:sldId id="353" r:id="rId3"/>
    <p:sldId id="354" r:id="rId4"/>
    <p:sldId id="361" r:id="rId5"/>
    <p:sldId id="257" r:id="rId6"/>
    <p:sldId id="258" r:id="rId7"/>
    <p:sldId id="259" r:id="rId8"/>
    <p:sldId id="260" r:id="rId9"/>
    <p:sldId id="261" r:id="rId10"/>
    <p:sldId id="262" r:id="rId11"/>
    <p:sldId id="276" r:id="rId12"/>
    <p:sldId id="264" r:id="rId13"/>
    <p:sldId id="350" r:id="rId14"/>
    <p:sldId id="270" r:id="rId15"/>
    <p:sldId id="347" r:id="rId16"/>
    <p:sldId id="283" r:id="rId17"/>
    <p:sldId id="282" r:id="rId18"/>
    <p:sldId id="269" r:id="rId19"/>
    <p:sldId id="256" r:id="rId20"/>
    <p:sldId id="284" r:id="rId21"/>
    <p:sldId id="331" r:id="rId22"/>
    <p:sldId id="332" r:id="rId23"/>
    <p:sldId id="333" r:id="rId24"/>
    <p:sldId id="334" r:id="rId25"/>
    <p:sldId id="335" r:id="rId26"/>
    <p:sldId id="336" r:id="rId27"/>
    <p:sldId id="351" r:id="rId28"/>
    <p:sldId id="338" r:id="rId29"/>
    <p:sldId id="352" r:id="rId30"/>
    <p:sldId id="271" r:id="rId31"/>
    <p:sldId id="272" r:id="rId32"/>
    <p:sldId id="273" r:id="rId33"/>
    <p:sldId id="356" r:id="rId34"/>
    <p:sldId id="274" r:id="rId35"/>
    <p:sldId id="357" r:id="rId36"/>
    <p:sldId id="342" r:id="rId37"/>
    <p:sldId id="358" r:id="rId38"/>
    <p:sldId id="344" r:id="rId39"/>
    <p:sldId id="359" r:id="rId40"/>
    <p:sldId id="360" r:id="rId41"/>
    <p:sldId id="355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urav singh" initials="gs" lastIdx="1" clrIdx="0">
    <p:extLst>
      <p:ext uri="{19B8F6BF-5375-455C-9EA6-DF929625EA0E}">
        <p15:presenceInfo xmlns:p15="http://schemas.microsoft.com/office/powerpoint/2012/main" userId="3a7511465a06b89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2F2F2"/>
    <a:srgbClr val="E6E6E6"/>
    <a:srgbClr val="80B2A1"/>
    <a:srgbClr val="EAC791"/>
    <a:srgbClr val="FFFF37"/>
    <a:srgbClr val="806EB1"/>
    <a:srgbClr val="63A18C"/>
    <a:srgbClr val="B311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5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B94283-4849-458F-B309-AA49FAD6987C}" type="doc">
      <dgm:prSet loTypeId="urn:microsoft.com/office/officeart/2005/8/layout/chart3" loCatId="cycle" qsTypeId="urn:microsoft.com/office/officeart/2005/8/quickstyle/simple3" qsCatId="simple" csTypeId="urn:microsoft.com/office/officeart/2005/8/colors/colorful3" csCatId="colorful" phldr="1"/>
      <dgm:spPr/>
    </dgm:pt>
    <dgm:pt modelId="{0512752A-4C28-4F72-A2CC-1A142B5FB706}">
      <dgm:prSet phldrT="[Text]"/>
      <dgm:spPr/>
      <dgm:t>
        <a:bodyPr/>
        <a:lstStyle/>
        <a:p>
          <a:r>
            <a:rPr lang="en-IN" b="1" dirty="0"/>
            <a:t>Content</a:t>
          </a:r>
          <a:endParaRPr lang="en-IN" dirty="0"/>
        </a:p>
      </dgm:t>
    </dgm:pt>
    <dgm:pt modelId="{E3BC9CD8-56CA-471E-A270-AA1315703B90}" type="parTrans" cxnId="{2D2EBD3B-68C8-4771-9161-5D6C71167276}">
      <dgm:prSet/>
      <dgm:spPr/>
      <dgm:t>
        <a:bodyPr/>
        <a:lstStyle/>
        <a:p>
          <a:endParaRPr lang="en-IN"/>
        </a:p>
      </dgm:t>
    </dgm:pt>
    <dgm:pt modelId="{C9E1B080-9BB7-4387-A19A-694CB3BE1A4D}" type="sibTrans" cxnId="{2D2EBD3B-68C8-4771-9161-5D6C71167276}">
      <dgm:prSet/>
      <dgm:spPr/>
      <dgm:t>
        <a:bodyPr/>
        <a:lstStyle/>
        <a:p>
          <a:endParaRPr lang="en-IN"/>
        </a:p>
      </dgm:t>
    </dgm:pt>
    <dgm:pt modelId="{954DE036-DD7B-4FE2-864D-0AE929D284E6}">
      <dgm:prSet/>
      <dgm:spPr/>
      <dgm:t>
        <a:bodyPr/>
        <a:lstStyle/>
        <a:p>
          <a:r>
            <a:rPr lang="en-IN" b="1"/>
            <a:t>Format</a:t>
          </a:r>
          <a:endParaRPr lang="en-IN" b="1" dirty="0"/>
        </a:p>
      </dgm:t>
    </dgm:pt>
    <dgm:pt modelId="{13571016-92A9-454B-9784-00F0C7BAFAFE}" type="parTrans" cxnId="{A94DBEAC-12A0-4698-B516-1D41644D235F}">
      <dgm:prSet/>
      <dgm:spPr/>
      <dgm:t>
        <a:bodyPr/>
        <a:lstStyle/>
        <a:p>
          <a:endParaRPr lang="en-IN"/>
        </a:p>
      </dgm:t>
    </dgm:pt>
    <dgm:pt modelId="{4C4EF397-6C0B-4EDB-87D9-4A10D68E7420}" type="sibTrans" cxnId="{A94DBEAC-12A0-4698-B516-1D41644D235F}">
      <dgm:prSet/>
      <dgm:spPr/>
      <dgm:t>
        <a:bodyPr/>
        <a:lstStyle/>
        <a:p>
          <a:endParaRPr lang="en-IN"/>
        </a:p>
      </dgm:t>
    </dgm:pt>
    <dgm:pt modelId="{F4CB3D77-F04E-438A-B7C5-309A16E0BEDD}">
      <dgm:prSet/>
      <dgm:spPr/>
      <dgm:t>
        <a:bodyPr/>
        <a:lstStyle/>
        <a:p>
          <a:r>
            <a:rPr lang="en-IN" b="1"/>
            <a:t>Expert</a:t>
          </a:r>
          <a:endParaRPr lang="en-IN" b="1" dirty="0"/>
        </a:p>
      </dgm:t>
    </dgm:pt>
    <dgm:pt modelId="{98AD459B-7BB7-457C-A7C0-59F21C82B530}" type="parTrans" cxnId="{A30838A5-2814-4073-A16D-9414DE22398F}">
      <dgm:prSet/>
      <dgm:spPr/>
      <dgm:t>
        <a:bodyPr/>
        <a:lstStyle/>
        <a:p>
          <a:endParaRPr lang="en-IN"/>
        </a:p>
      </dgm:t>
    </dgm:pt>
    <dgm:pt modelId="{41A8533B-0C73-4070-A0CF-AB27DE77B0BD}" type="sibTrans" cxnId="{A30838A5-2814-4073-A16D-9414DE22398F}">
      <dgm:prSet/>
      <dgm:spPr/>
      <dgm:t>
        <a:bodyPr/>
        <a:lstStyle/>
        <a:p>
          <a:endParaRPr lang="en-IN"/>
        </a:p>
      </dgm:t>
    </dgm:pt>
    <dgm:pt modelId="{50AC9575-0B84-4557-87CA-A3642288134A}" type="pres">
      <dgm:prSet presAssocID="{05B94283-4849-458F-B309-AA49FAD6987C}" presName="compositeShape" presStyleCnt="0">
        <dgm:presLayoutVars>
          <dgm:chMax val="7"/>
          <dgm:dir/>
          <dgm:resizeHandles val="exact"/>
        </dgm:presLayoutVars>
      </dgm:prSet>
      <dgm:spPr/>
    </dgm:pt>
    <dgm:pt modelId="{319B746B-DE6A-4014-AF0B-0B55452141AF}" type="pres">
      <dgm:prSet presAssocID="{05B94283-4849-458F-B309-AA49FAD6987C}" presName="wedge1" presStyleLbl="node1" presStyleIdx="0" presStyleCnt="3" custLinFactNeighborX="-5212" custLinFactNeighborY="3127"/>
      <dgm:spPr/>
    </dgm:pt>
    <dgm:pt modelId="{D203713C-C2DE-4CFE-89E6-3F6A90DEC146}" type="pres">
      <dgm:prSet presAssocID="{05B94283-4849-458F-B309-AA49FAD6987C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E5C5DE7D-9C28-43CD-A4AE-3840031C6972}" type="pres">
      <dgm:prSet presAssocID="{05B94283-4849-458F-B309-AA49FAD6987C}" presName="wedge2" presStyleLbl="node1" presStyleIdx="1" presStyleCnt="3"/>
      <dgm:spPr/>
    </dgm:pt>
    <dgm:pt modelId="{27588E0A-AD58-4ACE-96C4-02DFA2AEA1AC}" type="pres">
      <dgm:prSet presAssocID="{05B94283-4849-458F-B309-AA49FAD6987C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E628D04D-552F-4845-94E0-0546BEF710D1}" type="pres">
      <dgm:prSet presAssocID="{05B94283-4849-458F-B309-AA49FAD6987C}" presName="wedge3" presStyleLbl="node1" presStyleIdx="2" presStyleCnt="3"/>
      <dgm:spPr/>
    </dgm:pt>
    <dgm:pt modelId="{057BF76D-988E-4C91-8B21-BCC68227F271}" type="pres">
      <dgm:prSet presAssocID="{05B94283-4849-458F-B309-AA49FAD6987C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2A166F11-82BB-401B-BEDE-73887194574C}" type="presOf" srcId="{954DE036-DD7B-4FE2-864D-0AE929D284E6}" destId="{E5C5DE7D-9C28-43CD-A4AE-3840031C6972}" srcOrd="0" destOrd="0" presId="urn:microsoft.com/office/officeart/2005/8/layout/chart3"/>
    <dgm:cxn modelId="{1CCD722E-B16D-4B18-B9EB-426E25B9E868}" type="presOf" srcId="{0512752A-4C28-4F72-A2CC-1A142B5FB706}" destId="{319B746B-DE6A-4014-AF0B-0B55452141AF}" srcOrd="0" destOrd="0" presId="urn:microsoft.com/office/officeart/2005/8/layout/chart3"/>
    <dgm:cxn modelId="{2D2EBD3B-68C8-4771-9161-5D6C71167276}" srcId="{05B94283-4849-458F-B309-AA49FAD6987C}" destId="{0512752A-4C28-4F72-A2CC-1A142B5FB706}" srcOrd="0" destOrd="0" parTransId="{E3BC9CD8-56CA-471E-A270-AA1315703B90}" sibTransId="{C9E1B080-9BB7-4387-A19A-694CB3BE1A4D}"/>
    <dgm:cxn modelId="{E784436B-CD4A-4CF7-879C-FE98C5098E12}" type="presOf" srcId="{05B94283-4849-458F-B309-AA49FAD6987C}" destId="{50AC9575-0B84-4557-87CA-A3642288134A}" srcOrd="0" destOrd="0" presId="urn:microsoft.com/office/officeart/2005/8/layout/chart3"/>
    <dgm:cxn modelId="{A2E9B950-313E-455B-9204-4EF690E527DE}" type="presOf" srcId="{F4CB3D77-F04E-438A-B7C5-309A16E0BEDD}" destId="{E628D04D-552F-4845-94E0-0546BEF710D1}" srcOrd="0" destOrd="0" presId="urn:microsoft.com/office/officeart/2005/8/layout/chart3"/>
    <dgm:cxn modelId="{A30838A5-2814-4073-A16D-9414DE22398F}" srcId="{05B94283-4849-458F-B309-AA49FAD6987C}" destId="{F4CB3D77-F04E-438A-B7C5-309A16E0BEDD}" srcOrd="2" destOrd="0" parTransId="{98AD459B-7BB7-457C-A7C0-59F21C82B530}" sibTransId="{41A8533B-0C73-4070-A0CF-AB27DE77B0BD}"/>
    <dgm:cxn modelId="{A94DBEAC-12A0-4698-B516-1D41644D235F}" srcId="{05B94283-4849-458F-B309-AA49FAD6987C}" destId="{954DE036-DD7B-4FE2-864D-0AE929D284E6}" srcOrd="1" destOrd="0" parTransId="{13571016-92A9-454B-9784-00F0C7BAFAFE}" sibTransId="{4C4EF397-6C0B-4EDB-87D9-4A10D68E7420}"/>
    <dgm:cxn modelId="{1A0ADBBC-8D3A-454E-B6EF-A73324DA2643}" type="presOf" srcId="{954DE036-DD7B-4FE2-864D-0AE929D284E6}" destId="{27588E0A-AD58-4ACE-96C4-02DFA2AEA1AC}" srcOrd="1" destOrd="0" presId="urn:microsoft.com/office/officeart/2005/8/layout/chart3"/>
    <dgm:cxn modelId="{50C6A7E8-3F17-42FA-B787-28B8DD33FBAE}" type="presOf" srcId="{0512752A-4C28-4F72-A2CC-1A142B5FB706}" destId="{D203713C-C2DE-4CFE-89E6-3F6A90DEC146}" srcOrd="1" destOrd="0" presId="urn:microsoft.com/office/officeart/2005/8/layout/chart3"/>
    <dgm:cxn modelId="{0766D2F5-7A9D-4584-BB9C-F4C8E53CB709}" type="presOf" srcId="{F4CB3D77-F04E-438A-B7C5-309A16E0BEDD}" destId="{057BF76D-988E-4C91-8B21-BCC68227F271}" srcOrd="1" destOrd="0" presId="urn:microsoft.com/office/officeart/2005/8/layout/chart3"/>
    <dgm:cxn modelId="{F52F2028-CC96-482D-A11C-35B7CA71CC02}" type="presParOf" srcId="{50AC9575-0B84-4557-87CA-A3642288134A}" destId="{319B746B-DE6A-4014-AF0B-0B55452141AF}" srcOrd="0" destOrd="0" presId="urn:microsoft.com/office/officeart/2005/8/layout/chart3"/>
    <dgm:cxn modelId="{9C6913F4-0441-4F96-89C1-9B1DF0CC6773}" type="presParOf" srcId="{50AC9575-0B84-4557-87CA-A3642288134A}" destId="{D203713C-C2DE-4CFE-89E6-3F6A90DEC146}" srcOrd="1" destOrd="0" presId="urn:microsoft.com/office/officeart/2005/8/layout/chart3"/>
    <dgm:cxn modelId="{9144CE47-0490-40DD-8EA8-A4E1339277EA}" type="presParOf" srcId="{50AC9575-0B84-4557-87CA-A3642288134A}" destId="{E5C5DE7D-9C28-43CD-A4AE-3840031C6972}" srcOrd="2" destOrd="0" presId="urn:microsoft.com/office/officeart/2005/8/layout/chart3"/>
    <dgm:cxn modelId="{79EC8EA5-8C2F-4E8A-91F2-65BF1778F25E}" type="presParOf" srcId="{50AC9575-0B84-4557-87CA-A3642288134A}" destId="{27588E0A-AD58-4ACE-96C4-02DFA2AEA1AC}" srcOrd="3" destOrd="0" presId="urn:microsoft.com/office/officeart/2005/8/layout/chart3"/>
    <dgm:cxn modelId="{8D0928F8-713A-457F-B618-6E1D22D601A1}" type="presParOf" srcId="{50AC9575-0B84-4557-87CA-A3642288134A}" destId="{E628D04D-552F-4845-94E0-0546BEF710D1}" srcOrd="4" destOrd="0" presId="urn:microsoft.com/office/officeart/2005/8/layout/chart3"/>
    <dgm:cxn modelId="{A9A97B93-7AF0-4F37-B421-CBBF8874EFF0}" type="presParOf" srcId="{50AC9575-0B84-4557-87CA-A3642288134A}" destId="{057BF76D-988E-4C91-8B21-BCC68227F271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9B746B-DE6A-4014-AF0B-0B55452141AF}">
      <dsp:nvSpPr>
        <dsp:cNvPr id="0" name=""/>
        <dsp:cNvSpPr/>
      </dsp:nvSpPr>
      <dsp:spPr>
        <a:xfrm>
          <a:off x="831324" y="579194"/>
          <a:ext cx="5188648" cy="5188648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400" b="1" kern="1200" dirty="0"/>
            <a:t>Content</a:t>
          </a:r>
          <a:endParaRPr lang="en-IN" sz="3400" kern="1200" dirty="0"/>
        </a:p>
      </dsp:txBody>
      <dsp:txXfrm>
        <a:off x="3652343" y="1536623"/>
        <a:ext cx="1760434" cy="1729549"/>
      </dsp:txXfrm>
    </dsp:sp>
    <dsp:sp modelId="{E5C5DE7D-9C28-43CD-A4AE-3840031C6972}">
      <dsp:nvSpPr>
        <dsp:cNvPr id="0" name=""/>
        <dsp:cNvSpPr/>
      </dsp:nvSpPr>
      <dsp:spPr>
        <a:xfrm>
          <a:off x="834294" y="571369"/>
          <a:ext cx="5188648" cy="5188648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3">
                <a:hueOff val="7027344"/>
                <a:satOff val="10988"/>
                <a:lumOff val="4705"/>
                <a:alphaOff val="0"/>
                <a:tint val="64000"/>
                <a:lumMod val="118000"/>
              </a:schemeClr>
            </a:gs>
            <a:gs pos="100000">
              <a:schemeClr val="accent3">
                <a:hueOff val="7027344"/>
                <a:satOff val="10988"/>
                <a:lumOff val="4705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400" b="1" kern="1200"/>
            <a:t>Format</a:t>
          </a:r>
          <a:endParaRPr lang="en-IN" sz="3400" b="1" kern="1200" dirty="0"/>
        </a:p>
      </dsp:txBody>
      <dsp:txXfrm>
        <a:off x="2254995" y="3845159"/>
        <a:ext cx="2347245" cy="1606010"/>
      </dsp:txXfrm>
    </dsp:sp>
    <dsp:sp modelId="{E628D04D-552F-4845-94E0-0546BEF710D1}">
      <dsp:nvSpPr>
        <dsp:cNvPr id="0" name=""/>
        <dsp:cNvSpPr/>
      </dsp:nvSpPr>
      <dsp:spPr>
        <a:xfrm>
          <a:off x="834294" y="571369"/>
          <a:ext cx="5188648" cy="5188648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3">
                <a:hueOff val="14054688"/>
                <a:satOff val="21976"/>
                <a:lumOff val="9411"/>
                <a:alphaOff val="0"/>
                <a:tint val="64000"/>
                <a:lumMod val="118000"/>
              </a:schemeClr>
            </a:gs>
            <a:gs pos="100000">
              <a:schemeClr val="accent3">
                <a:hueOff val="14054688"/>
                <a:satOff val="21976"/>
                <a:lumOff val="9411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400" b="1" kern="1200"/>
            <a:t>Expert</a:t>
          </a:r>
          <a:endParaRPr lang="en-IN" sz="3400" b="1" kern="1200" dirty="0"/>
        </a:p>
      </dsp:txBody>
      <dsp:txXfrm>
        <a:off x="1390220" y="1590567"/>
        <a:ext cx="1760434" cy="17295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A66763-8999-44BB-8F4C-9735443869DD}" type="datetimeFigureOut">
              <a:rPr lang="en-IN" smtClean="0"/>
              <a:t>28-03-2024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41F2A8-EA42-405B-AA2C-95605C11E48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27763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BB5BE-79B9-4536-B0A5-533A495B38CE}" type="slidenum">
              <a:rPr lang="en-IN" smtClean="0"/>
              <a:t>29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07909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0AB4-F2C2-45E7-AAC3-81372DF4E1B4}" type="datetimeFigureOut">
              <a:rPr lang="en-IN" smtClean="0"/>
              <a:t>28-03-2024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32DC5-3473-4220-B6AC-C7BBCB0A1C3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2410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0AB4-F2C2-45E7-AAC3-81372DF4E1B4}" type="datetimeFigureOut">
              <a:rPr lang="en-IN" smtClean="0"/>
              <a:t>28-03-2024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32DC5-3473-4220-B6AC-C7BBCB0A1C3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10276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0AB4-F2C2-45E7-AAC3-81372DF4E1B4}" type="datetimeFigureOut">
              <a:rPr lang="en-IN" smtClean="0"/>
              <a:t>28-03-2024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32DC5-3473-4220-B6AC-C7BBCB0A1C3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324668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0AB4-F2C2-45E7-AAC3-81372DF4E1B4}" type="datetimeFigureOut">
              <a:rPr lang="en-IN" smtClean="0"/>
              <a:t>28-03-2024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32DC5-3473-4220-B6AC-C7BBCB0A1C3A}" type="slidenum">
              <a:rPr lang="en-IN" smtClean="0"/>
              <a:t>‹#›</a:t>
            </a:fld>
            <a:endParaRPr lang="en-IN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794902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0AB4-F2C2-45E7-AAC3-81372DF4E1B4}" type="datetimeFigureOut">
              <a:rPr lang="en-IN" smtClean="0"/>
              <a:t>28-03-2024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32DC5-3473-4220-B6AC-C7BBCB0A1C3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36446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0AB4-F2C2-45E7-AAC3-81372DF4E1B4}" type="datetimeFigureOut">
              <a:rPr lang="en-IN" smtClean="0"/>
              <a:t>28-03-2024</a:t>
            </a:fld>
            <a:endParaRPr lang="en-I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32DC5-3473-4220-B6AC-C7BBCB0A1C3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809201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0AB4-F2C2-45E7-AAC3-81372DF4E1B4}" type="datetimeFigureOut">
              <a:rPr lang="en-IN" smtClean="0"/>
              <a:t>28-03-2024</a:t>
            </a:fld>
            <a:endParaRPr lang="en-I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32DC5-3473-4220-B6AC-C7BBCB0A1C3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328893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0AB4-F2C2-45E7-AAC3-81372DF4E1B4}" type="datetimeFigureOut">
              <a:rPr lang="en-IN" smtClean="0"/>
              <a:t>28-03-2024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32DC5-3473-4220-B6AC-C7BBCB0A1C3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390597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0AB4-F2C2-45E7-AAC3-81372DF4E1B4}" type="datetimeFigureOut">
              <a:rPr lang="en-IN" smtClean="0"/>
              <a:t>28-03-2024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32DC5-3473-4220-B6AC-C7BBCB0A1C3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48198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0AB4-F2C2-45E7-AAC3-81372DF4E1B4}" type="datetimeFigureOut">
              <a:rPr lang="en-IN" smtClean="0"/>
              <a:t>28-03-2024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32DC5-3473-4220-B6AC-C7BBCB0A1C3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69278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0AB4-F2C2-45E7-AAC3-81372DF4E1B4}" type="datetimeFigureOut">
              <a:rPr lang="en-IN" smtClean="0"/>
              <a:t>28-03-2024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32DC5-3473-4220-B6AC-C7BBCB0A1C3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3998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0AB4-F2C2-45E7-AAC3-81372DF4E1B4}" type="datetimeFigureOut">
              <a:rPr lang="en-IN" smtClean="0"/>
              <a:t>28-03-2024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32DC5-3473-4220-B6AC-C7BBCB0A1C3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30354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0AB4-F2C2-45E7-AAC3-81372DF4E1B4}" type="datetimeFigureOut">
              <a:rPr lang="en-IN" smtClean="0"/>
              <a:t>28-03-2024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32DC5-3473-4220-B6AC-C7BBCB0A1C3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62366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0AB4-F2C2-45E7-AAC3-81372DF4E1B4}" type="datetimeFigureOut">
              <a:rPr lang="en-IN" smtClean="0"/>
              <a:t>28-03-2024</a:t>
            </a:fld>
            <a:endParaRPr lang="en-IN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32DC5-3473-4220-B6AC-C7BBCB0A1C3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28470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0AB4-F2C2-45E7-AAC3-81372DF4E1B4}" type="datetimeFigureOut">
              <a:rPr lang="en-IN" smtClean="0"/>
              <a:t>28-03-2024</a:t>
            </a:fld>
            <a:endParaRPr lang="en-IN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32DC5-3473-4220-B6AC-C7BBCB0A1C3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73989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0AB4-F2C2-45E7-AAC3-81372DF4E1B4}" type="datetimeFigureOut">
              <a:rPr lang="en-IN" smtClean="0"/>
              <a:t>28-03-2024</a:t>
            </a:fld>
            <a:endParaRPr lang="en-IN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32DC5-3473-4220-B6AC-C7BBCB0A1C3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66269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0AB4-F2C2-45E7-AAC3-81372DF4E1B4}" type="datetimeFigureOut">
              <a:rPr lang="en-IN" smtClean="0"/>
              <a:t>28-03-2024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32DC5-3473-4220-B6AC-C7BBCB0A1C3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93728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C70F0AB4-F2C2-45E7-AAC3-81372DF4E1B4}" type="datetimeFigureOut">
              <a:rPr lang="en-IN" smtClean="0"/>
              <a:t>28-03-2024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32DC5-3473-4220-B6AC-C7BBCB0A1C3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192189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36" r:id="rId1"/>
    <p:sldLayoutId id="2147484137" r:id="rId2"/>
    <p:sldLayoutId id="2147484138" r:id="rId3"/>
    <p:sldLayoutId id="2147484139" r:id="rId4"/>
    <p:sldLayoutId id="2147484140" r:id="rId5"/>
    <p:sldLayoutId id="2147484141" r:id="rId6"/>
    <p:sldLayoutId id="2147484142" r:id="rId7"/>
    <p:sldLayoutId id="2147484143" r:id="rId8"/>
    <p:sldLayoutId id="2147484144" r:id="rId9"/>
    <p:sldLayoutId id="2147484145" r:id="rId10"/>
    <p:sldLayoutId id="2147484146" r:id="rId11"/>
    <p:sldLayoutId id="2147484147" r:id="rId12"/>
    <p:sldLayoutId id="2147484148" r:id="rId13"/>
    <p:sldLayoutId id="2147484149" r:id="rId14"/>
    <p:sldLayoutId id="2147484150" r:id="rId15"/>
    <p:sldLayoutId id="2147484151" r:id="rId16"/>
    <p:sldLayoutId id="214748415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39AD706-1025-4DB3-86EC-CF594C2CFA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A8BD39F-E623-4DDC-81B1-23B011CE08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7839" y="3559126"/>
            <a:ext cx="9128529" cy="2103542"/>
          </a:xfrm>
          <a:solidFill>
            <a:srgbClr val="EAC791">
              <a:alpha val="80000"/>
            </a:srgbClr>
          </a:solidFill>
        </p:spPr>
        <p:txBody>
          <a:bodyPr/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Developing Educational Videos</a:t>
            </a:r>
            <a:endParaRPr lang="en-IN" sz="7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42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ee ornament background image template illustration">
            <a:extLst>
              <a:ext uri="{FF2B5EF4-FFF2-40B4-BE49-F238E27FC236}">
                <a16:creationId xmlns:a16="http://schemas.microsoft.com/office/drawing/2014/main" id="{129F6005-2280-9E5B-DFC4-95765821E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8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BD4031-D49E-DE5B-85C0-77CE37909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3725" y="452718"/>
            <a:ext cx="6917109" cy="1400530"/>
          </a:xfrm>
        </p:spPr>
        <p:txBody>
          <a:bodyPr>
            <a:normAutofit/>
          </a:bodyPr>
          <a:lstStyle/>
          <a:p>
            <a:r>
              <a:rPr lang="en-IN" sz="6000" b="1" dirty="0">
                <a:solidFill>
                  <a:schemeClr val="tx1"/>
                </a:solidFill>
                <a:latin typeface="+mn-lt"/>
              </a:rPr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CA3071-06BB-934A-0197-51C4F9F530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8575" y="1862138"/>
            <a:ext cx="7515225" cy="3605212"/>
          </a:xfrm>
        </p:spPr>
        <p:txBody>
          <a:bodyPr/>
          <a:lstStyle/>
          <a:p>
            <a:r>
              <a:rPr lang="en-IN" sz="4000" b="1" dirty="0"/>
              <a:t>OER content</a:t>
            </a:r>
          </a:p>
          <a:p>
            <a:r>
              <a:rPr lang="en-IN" sz="4000" b="1" dirty="0"/>
              <a:t>Authentic Resource books</a:t>
            </a:r>
          </a:p>
          <a:p>
            <a:r>
              <a:rPr lang="en-IN" sz="4000" b="1" dirty="0"/>
              <a:t>Copyright-free images, videos, and sound </a:t>
            </a:r>
          </a:p>
          <a:p>
            <a:r>
              <a:rPr lang="en-IN" sz="4000" b="1" dirty="0"/>
              <a:t>Video clips integration</a:t>
            </a:r>
          </a:p>
          <a:p>
            <a:pPr marL="0" indent="0">
              <a:buNone/>
            </a:pPr>
            <a:endParaRPr lang="en-I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06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C0E1A-9871-46E6-9175-8870FC148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10322"/>
          </a:xfrm>
        </p:spPr>
        <p:txBody>
          <a:bodyPr/>
          <a:lstStyle/>
          <a:p>
            <a:r>
              <a:rPr lang="en-IN" sz="4800" b="1" dirty="0">
                <a:latin typeface="+mn-lt"/>
              </a:rPr>
              <a:t>Types Of Educational Videos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DB366-76A1-4D9B-AB38-564F7399F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161" y="1926309"/>
            <a:ext cx="8946541" cy="4195481"/>
          </a:xfrm>
        </p:spPr>
        <p:txBody>
          <a:bodyPr>
            <a:normAutofit lnSpcReduction="10000"/>
          </a:bodyPr>
          <a:lstStyle/>
          <a:p>
            <a:r>
              <a:rPr lang="en-IN" sz="4800" b="1" dirty="0"/>
              <a:t>Documentary</a:t>
            </a:r>
          </a:p>
          <a:p>
            <a:r>
              <a:rPr lang="en-IN" sz="4800" b="1" dirty="0"/>
              <a:t>PPT based lectures</a:t>
            </a:r>
          </a:p>
          <a:p>
            <a:r>
              <a:rPr lang="en-IN" sz="4800" b="1" dirty="0"/>
              <a:t>Discussions</a:t>
            </a:r>
          </a:p>
          <a:p>
            <a:r>
              <a:rPr lang="en-IN" sz="4800" b="1" dirty="0"/>
              <a:t>Classroom lectures</a:t>
            </a:r>
          </a:p>
          <a:p>
            <a:r>
              <a:rPr lang="en-IN" sz="4800" b="1" dirty="0"/>
              <a:t>Demonstration Videos</a:t>
            </a:r>
          </a:p>
        </p:txBody>
      </p:sp>
    </p:spTree>
    <p:extLst>
      <p:ext uri="{BB962C8B-B14F-4D97-AF65-F5344CB8AC3E}">
        <p14:creationId xmlns:p14="http://schemas.microsoft.com/office/powerpoint/2010/main" val="351568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80826A2-7DC7-468D-A46F-D3386182EB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833" y="1881320"/>
            <a:ext cx="4186140" cy="41861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9FF79D-F669-475E-81BB-4EF6F06F9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609601"/>
            <a:ext cx="10052368" cy="890222"/>
          </a:xfrm>
        </p:spPr>
        <p:txBody>
          <a:bodyPr/>
          <a:lstStyle/>
          <a:p>
            <a:r>
              <a:rPr lang="en-IN" sz="4400" b="1" dirty="0"/>
              <a:t>Components of Video Recording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A0796-9449-438A-965E-17677F004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2158" y="4180046"/>
            <a:ext cx="3772484" cy="188741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dirty="0">
                <a:solidFill>
                  <a:schemeClr val="bg1"/>
                </a:solidFill>
              </a:rPr>
              <a:t>Video recording</a:t>
            </a:r>
            <a:endParaRPr lang="en-IN" sz="5400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EB41F4-D0C2-46E0-B7E4-A8CC0F043C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1" t="16581" r="19888" b="4323"/>
          <a:stretch/>
        </p:blipFill>
        <p:spPr>
          <a:xfrm>
            <a:off x="2646998" y="2099709"/>
            <a:ext cx="3023782" cy="2569903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F5D62CB-2A5F-4251-9C3C-8FA3179F1B51}"/>
              </a:ext>
            </a:extLst>
          </p:cNvPr>
          <p:cNvSpPr txBox="1">
            <a:spLocks/>
          </p:cNvSpPr>
          <p:nvPr/>
        </p:nvSpPr>
        <p:spPr>
          <a:xfrm>
            <a:off x="1797194" y="4758291"/>
            <a:ext cx="4186140" cy="150651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bg1"/>
                </a:solidFill>
              </a:rPr>
              <a:t>Preparation of PPT</a:t>
            </a:r>
          </a:p>
        </p:txBody>
      </p:sp>
    </p:spTree>
    <p:extLst>
      <p:ext uri="{BB962C8B-B14F-4D97-AF65-F5344CB8AC3E}">
        <p14:creationId xmlns:p14="http://schemas.microsoft.com/office/powerpoint/2010/main" val="65118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03220"/>
          </a:xfrm>
        </p:spPr>
        <p:txBody>
          <a:bodyPr/>
          <a:lstStyle/>
          <a:p>
            <a:r>
              <a:rPr lang="en-US" sz="4400" b="1" dirty="0">
                <a:solidFill>
                  <a:schemeClr val="tx1"/>
                </a:solidFill>
              </a:rPr>
              <a:t>Slide Orientation</a:t>
            </a: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1754" y="1294747"/>
            <a:ext cx="8946541" cy="4195481"/>
          </a:xfrm>
        </p:spPr>
        <p:txBody>
          <a:bodyPr>
            <a:normAutofit/>
          </a:bodyPr>
          <a:lstStyle/>
          <a:p>
            <a:r>
              <a:rPr lang="en-US" sz="3200" b="1" dirty="0"/>
              <a:t>Keep it 16:9</a:t>
            </a:r>
            <a:endParaRPr lang="en-IN" sz="3200" b="1" dirty="0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Slide Zoom 5">
                <a:extLst>
                  <a:ext uri="{FF2B5EF4-FFF2-40B4-BE49-F238E27FC236}">
                    <a16:creationId xmlns:a16="http://schemas.microsoft.com/office/drawing/2014/main" id="{22491E16-5D6A-EDFD-E1D4-B21F6FFB2CA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76855982"/>
                  </p:ext>
                </p:extLst>
              </p:nvPr>
            </p:nvGraphicFramePr>
            <p:xfrm>
              <a:off x="2493705" y="1919267"/>
              <a:ext cx="7975137" cy="4486015"/>
            </p:xfrm>
            <a:graphic>
              <a:graphicData uri="http://schemas.microsoft.com/office/powerpoint/2016/slidezoom">
                <pslz:sldZm>
                  <pslz:sldZmObj sldId="264" cId="651188288">
                    <pslz:zmPr id="{6F309E86-90AA-4509-A6AF-0DA732E0208F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75137" cy="448601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Slide Zoom 5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22491E16-5D6A-EDFD-E1D4-B21F6FFB2CA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93705" y="1919267"/>
                <a:ext cx="7975137" cy="448601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399404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267AD-D933-4C09-A76F-C6CC58A98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609600"/>
            <a:ext cx="9404723" cy="1243647"/>
          </a:xfrm>
        </p:spPr>
        <p:txBody>
          <a:bodyPr/>
          <a:lstStyle/>
          <a:p>
            <a:r>
              <a:rPr lang="en-IN" sz="5400" b="1" dirty="0"/>
              <a:t>Preparation of PPT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66879-0076-47BE-B394-66A7B1FBE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760" y="1730327"/>
            <a:ext cx="11114480" cy="4518074"/>
          </a:xfrm>
          <a:solidFill>
            <a:schemeClr val="tx1">
              <a:lumMod val="95000"/>
            </a:schemeClr>
          </a:solidFill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Slide should preferably have…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black character on white background, dark blue color as variation for black 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uniform font type and size throughout the PPT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only one conceptual entity per slide 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around 4-5 lines – to explain or present a concept 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Keep Slide Orientation 16:9</a:t>
            </a:r>
          </a:p>
        </p:txBody>
      </p:sp>
    </p:spTree>
    <p:extLst>
      <p:ext uri="{BB962C8B-B14F-4D97-AF65-F5344CB8AC3E}">
        <p14:creationId xmlns:p14="http://schemas.microsoft.com/office/powerpoint/2010/main" val="334579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04D2A-4D6E-4EDC-9F93-CE51A2175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5400" b="1" dirty="0">
                <a:latin typeface="+mn-lt"/>
              </a:rPr>
              <a:t>Serif vs. sans </a:t>
            </a:r>
            <a:r>
              <a:rPr lang="fr-FR" sz="5400" b="1" dirty="0" err="1">
                <a:latin typeface="+mn-lt"/>
              </a:rPr>
              <a:t>serif</a:t>
            </a:r>
            <a:r>
              <a:rPr lang="fr-FR" sz="5400" b="1" dirty="0">
                <a:latin typeface="+mn-lt"/>
              </a:rPr>
              <a:t> font</a:t>
            </a:r>
            <a:endParaRPr lang="en-IN" sz="5400" b="1" dirty="0">
              <a:latin typeface="+mn-lt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9A9D56A-49C5-468A-94EF-F77609D2EF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7623918"/>
              </p:ext>
            </p:extLst>
          </p:nvPr>
        </p:nvGraphicFramePr>
        <p:xfrm>
          <a:off x="1103313" y="2052636"/>
          <a:ext cx="8947150" cy="38596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3575">
                  <a:extLst>
                    <a:ext uri="{9D8B030D-6E8A-4147-A177-3AD203B41FA5}">
                      <a16:colId xmlns:a16="http://schemas.microsoft.com/office/drawing/2014/main" val="171807104"/>
                    </a:ext>
                  </a:extLst>
                </a:gridCol>
                <a:gridCol w="4473575">
                  <a:extLst>
                    <a:ext uri="{9D8B030D-6E8A-4147-A177-3AD203B41FA5}">
                      <a16:colId xmlns:a16="http://schemas.microsoft.com/office/drawing/2014/main" val="2849216920"/>
                    </a:ext>
                  </a:extLst>
                </a:gridCol>
              </a:tblGrid>
              <a:tr h="1086003">
                <a:tc>
                  <a:txBody>
                    <a:bodyPr/>
                    <a:lstStyle/>
                    <a:p>
                      <a:r>
                        <a:rPr lang="en-IN" sz="4400" dirty="0"/>
                        <a:t>Serif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4400" dirty="0"/>
                        <a:t>Sans Serif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51427"/>
                  </a:ext>
                </a:extLst>
              </a:tr>
              <a:tr h="2727588">
                <a:tc>
                  <a:txBody>
                    <a:bodyPr/>
                    <a:lstStyle/>
                    <a:p>
                      <a:r>
                        <a:rPr lang="en-IN" sz="4400" dirty="0" err="1">
                          <a:latin typeface="Aparajita" panose="02020603050405020304" pitchFamily="18" charset="0"/>
                          <a:cs typeface="Aparajita" panose="02020603050405020304" pitchFamily="18" charset="0"/>
                        </a:rPr>
                        <a:t>Aprajita</a:t>
                      </a:r>
                      <a:endParaRPr lang="en-IN" sz="4400" dirty="0">
                        <a:latin typeface="Aparajita" panose="02020603050405020304" pitchFamily="18" charset="0"/>
                        <a:cs typeface="Aparajita" panose="02020603050405020304" pitchFamily="18" charset="0"/>
                      </a:endParaRPr>
                    </a:p>
                    <a:p>
                      <a:r>
                        <a:rPr lang="en-IN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Times new roman</a:t>
                      </a:r>
                      <a:endParaRPr lang="en-IN" sz="44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IN" sz="44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Cambria</a:t>
                      </a:r>
                    </a:p>
                    <a:p>
                      <a:r>
                        <a:rPr lang="en-IN" sz="4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Courier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4400" dirty="0">
                          <a:latin typeface="+mj-lt"/>
                        </a:rPr>
                        <a:t>Century</a:t>
                      </a:r>
                    </a:p>
                    <a:p>
                      <a:r>
                        <a:rPr lang="en-IN" sz="4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Arial</a:t>
                      </a:r>
                    </a:p>
                    <a:p>
                      <a:r>
                        <a:rPr lang="en-IN" sz="4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calibri</a:t>
                      </a:r>
                      <a:endParaRPr lang="en-IN" sz="4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03663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12938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05BED8E-5E58-466E-8273-2991EF360802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8EE6F13-B458-44AE-9961-25F6EB8A3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048000"/>
              <a:ext cx="12192000" cy="38100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96BC283-9F5B-4AB3-B705-A8B9DA500374}"/>
                </a:ext>
              </a:extLst>
            </p:cNvPr>
            <p:cNvSpPr/>
            <p:nvPr/>
          </p:nvSpPr>
          <p:spPr>
            <a:xfrm>
              <a:off x="0" y="0"/>
              <a:ext cx="12192000" cy="3108960"/>
            </a:xfrm>
            <a:prstGeom prst="rect">
              <a:avLst/>
            </a:prstGeom>
            <a:solidFill>
              <a:srgbClr val="D0222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AB0403AA-2178-440E-80D4-840E29D86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848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IN" sz="6600" b="1" dirty="0">
                <a:solidFill>
                  <a:schemeClr val="tx1"/>
                </a:solidFill>
              </a:rPr>
              <a:t>Science in Modern India</a:t>
            </a:r>
          </a:p>
        </p:txBody>
      </p:sp>
    </p:spTree>
    <p:extLst>
      <p:ext uri="{BB962C8B-B14F-4D97-AF65-F5344CB8AC3E}">
        <p14:creationId xmlns:p14="http://schemas.microsoft.com/office/powerpoint/2010/main" val="830435149"/>
      </p:ext>
    </p:extLst>
  </p:cSld>
  <p:clrMapOvr>
    <a:masterClrMapping/>
  </p:clrMapOvr>
  <p:transition spd="slow">
    <p:wheel spokes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3D2B73-A5DC-4D73-A791-59D48E0584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823EA5-B790-42D7-B361-B4653715A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203983"/>
            <a:ext cx="7034624" cy="1460500"/>
          </a:xfrm>
        </p:spPr>
        <p:txBody>
          <a:bodyPr>
            <a:normAutofit fontScale="90000"/>
          </a:bodyPr>
          <a:lstStyle/>
          <a:p>
            <a:pPr algn="ctr"/>
            <a:r>
              <a:rPr lang="en-IN" sz="5300" b="1" dirty="0">
                <a:solidFill>
                  <a:schemeClr val="tx1"/>
                </a:solidFill>
              </a:rPr>
              <a:t>Aryabhata </a:t>
            </a:r>
            <a:br>
              <a:rPr lang="en-IN" b="1" dirty="0">
                <a:solidFill>
                  <a:schemeClr val="tx1"/>
                </a:solidFill>
              </a:rPr>
            </a:br>
            <a:r>
              <a:rPr lang="en-IN" sz="3600" b="1" dirty="0">
                <a:solidFill>
                  <a:schemeClr val="tx1"/>
                </a:solidFill>
              </a:rPr>
              <a:t>(Astronomer and Mathematician)</a:t>
            </a: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4A1A52-F647-4285-BBA7-9F3141FF8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843" y="1801984"/>
            <a:ext cx="6364458" cy="4828393"/>
          </a:xfrm>
        </p:spPr>
        <p:txBody>
          <a:bodyPr/>
          <a:lstStyle/>
          <a:p>
            <a:r>
              <a:rPr lang="en-IN" sz="3200" dirty="0"/>
              <a:t>Wrote </a:t>
            </a:r>
            <a:r>
              <a:rPr lang="en-IN" sz="3200" b="1" dirty="0" err="1"/>
              <a:t>Aryabhatiyam</a:t>
            </a:r>
            <a:r>
              <a:rPr lang="en-IN" sz="3200" dirty="0"/>
              <a:t> in 499 CE. </a:t>
            </a:r>
          </a:p>
          <a:p>
            <a:r>
              <a:rPr lang="en-US" sz="3200" dirty="0"/>
              <a:t>Was the first to proclaim that</a:t>
            </a:r>
          </a:p>
          <a:p>
            <a:pPr lvl="1"/>
            <a:r>
              <a:rPr lang="en-US" sz="3600" dirty="0"/>
              <a:t>the </a:t>
            </a:r>
            <a:r>
              <a:rPr lang="en-US" sz="3600" b="1" dirty="0"/>
              <a:t>earth is round</a:t>
            </a:r>
            <a:r>
              <a:rPr lang="en-US" sz="3600" dirty="0"/>
              <a:t>, </a:t>
            </a:r>
          </a:p>
          <a:p>
            <a:pPr lvl="1"/>
            <a:r>
              <a:rPr lang="en-US" sz="3600" b="1" dirty="0"/>
              <a:t>it rotates on its axis</a:t>
            </a:r>
            <a:r>
              <a:rPr lang="en-US" sz="3600" dirty="0"/>
              <a:t>, 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</a:rPr>
              <a:t>orbits</a:t>
            </a:r>
            <a:r>
              <a:rPr lang="en-US" sz="3600" b="1" dirty="0"/>
              <a:t> the sun,</a:t>
            </a:r>
            <a:r>
              <a:rPr lang="en-US" sz="3600" dirty="0"/>
              <a:t> and</a:t>
            </a:r>
          </a:p>
          <a:p>
            <a:pPr lvl="1"/>
            <a:r>
              <a:rPr lang="en-US" sz="3600" dirty="0"/>
              <a:t> </a:t>
            </a:r>
            <a:r>
              <a:rPr lang="en-US" sz="3600" b="1" dirty="0"/>
              <a:t>is suspended in space</a:t>
            </a:r>
            <a:r>
              <a:rPr lang="en-US" sz="36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D0352F-ACA6-4069-8583-9288334386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384" y="0"/>
            <a:ext cx="47916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406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lame - 4933">
            <a:hlinkClick r:id="" action="ppaction://media"/>
            <a:extLst>
              <a:ext uri="{FF2B5EF4-FFF2-40B4-BE49-F238E27FC236}">
                <a16:creationId xmlns:a16="http://schemas.microsoft.com/office/drawing/2014/main" id="{EC0D691F-E3F6-4FBA-8DA2-E75D0E4E12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497648" y="-1404927"/>
            <a:ext cx="14689648" cy="82629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613DBD-D398-44DC-A012-11938CD40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2264" y="632412"/>
            <a:ext cx="8047892" cy="760290"/>
          </a:xfrm>
        </p:spPr>
        <p:txBody>
          <a:bodyPr>
            <a:noAutofit/>
          </a:bodyPr>
          <a:lstStyle/>
          <a:p>
            <a:r>
              <a:rPr lang="hi-IN" sz="4800" b="1" dirty="0">
                <a:solidFill>
                  <a:schemeClr val="tx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आलोचनात्मक सचेत्नात्मकता</a:t>
            </a:r>
            <a:endParaRPr lang="en-IN" sz="4800" cap="none" dirty="0">
              <a:solidFill>
                <a:schemeClr val="tx1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64766A-36E2-42EE-B599-AE81EC7DD9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7440" y="1885070"/>
            <a:ext cx="8857541" cy="4607803"/>
          </a:xfrm>
        </p:spPr>
        <p:txBody>
          <a:bodyPr>
            <a:normAutofit/>
          </a:bodyPr>
          <a:lstStyle/>
          <a:p>
            <a:pPr marL="457200" lvl="1" indent="0">
              <a:lnSpc>
                <a:spcPct val="150000"/>
              </a:lnSpc>
              <a:buNone/>
            </a:pPr>
            <a:r>
              <a:rPr lang="hi-IN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आलोचनात्मक सचेत्नात्मकता </a:t>
            </a:r>
            <a:r>
              <a:rPr lang="hi-IN" sz="4000" b="1" dirty="0">
                <a:solidFill>
                  <a:schemeClr val="bg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हमारे अपने वैयक्तिक अनुभवों तथा सामाजिक तंत्रों के बीच संबंधों की समझ तक पहुँचने की एक प्रक्रिया है</a:t>
            </a:r>
            <a:r>
              <a:rPr lang="hi-IN" sz="4000" dirty="0">
                <a:solidFill>
                  <a:schemeClr val="bg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।</a:t>
            </a:r>
          </a:p>
          <a:p>
            <a:pPr marL="457200" lvl="1" indent="0">
              <a:buNone/>
            </a:pPr>
            <a:r>
              <a:rPr lang="hi-IN" sz="4400" b="1" dirty="0">
                <a:solidFill>
                  <a:schemeClr val="bg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					</a:t>
            </a:r>
            <a:r>
              <a:rPr lang="en-IN" sz="4400" b="1" dirty="0">
                <a:solidFill>
                  <a:schemeClr val="bg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				</a:t>
            </a:r>
            <a:r>
              <a:rPr lang="hi-IN" sz="3200" b="1" dirty="0">
                <a:solidFill>
                  <a:schemeClr val="bg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- शोर (१९९२), पृष्ठ १२९</a:t>
            </a:r>
            <a:r>
              <a:rPr lang="hi-IN" sz="28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86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9DAF71-6C9A-4027-A648-ACC5AAEC6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0" y="3175"/>
            <a:ext cx="12197650" cy="68548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2BAA8F-3555-41B1-9016-F6B3688243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6055" y="942534"/>
            <a:ext cx="5092505" cy="3052691"/>
          </a:xfrm>
          <a:solidFill>
            <a:schemeClr val="bg1"/>
          </a:solidFill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en-IN" sz="6000" b="1" cap="none" dirty="0">
                <a:solidFill>
                  <a:schemeClr val="tx1"/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B.Ed. </a:t>
            </a:r>
            <a:br>
              <a:rPr lang="en-IN" sz="4400" cap="none" dirty="0">
                <a:solidFill>
                  <a:schemeClr val="tx1"/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</a:br>
            <a:r>
              <a:rPr lang="en-IN" sz="4800" cap="none" dirty="0">
                <a:solidFill>
                  <a:schemeClr val="tx1"/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Practical Activities</a:t>
            </a:r>
            <a:br>
              <a:rPr lang="en-IN" sz="4800" cap="none" dirty="0">
                <a:solidFill>
                  <a:schemeClr val="tx1"/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</a:br>
            <a:r>
              <a:rPr lang="en-IN" sz="4800" b="1" cap="none" dirty="0">
                <a:solidFill>
                  <a:schemeClr val="tx1"/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(WORKSHOP-II)</a:t>
            </a:r>
          </a:p>
        </p:txBody>
      </p:sp>
    </p:spTree>
    <p:extLst>
      <p:ext uri="{BB962C8B-B14F-4D97-AF65-F5344CB8AC3E}">
        <p14:creationId xmlns:p14="http://schemas.microsoft.com/office/powerpoint/2010/main" val="543324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ree camera movie film illustration">
            <a:extLst>
              <a:ext uri="{FF2B5EF4-FFF2-40B4-BE49-F238E27FC236}">
                <a16:creationId xmlns:a16="http://schemas.microsoft.com/office/drawing/2014/main" id="{327CB112-DD7B-DA3B-B025-CF2C28817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850" y="-495194"/>
            <a:ext cx="14516099" cy="941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0DDAFE-8B55-9E7D-4775-F32834169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4" y="374650"/>
            <a:ext cx="6696075" cy="911225"/>
          </a:xfrm>
        </p:spPr>
        <p:txBody>
          <a:bodyPr>
            <a:normAutofit fontScale="90000"/>
          </a:bodyPr>
          <a:lstStyle/>
          <a:p>
            <a:pPr algn="r"/>
            <a:r>
              <a:rPr lang="en-I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Let’s ask ourselves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FFC18-8360-91DD-136E-1E5005444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6975" y="1700212"/>
            <a:ext cx="4848224" cy="4443413"/>
          </a:xfrm>
          <a:solidFill>
            <a:srgbClr val="3E3E3E">
              <a:alpha val="69804"/>
            </a:srgbClr>
          </a:solidFill>
        </p:spPr>
        <p:txBody>
          <a:bodyPr>
            <a:normAutofit lnSpcReduction="10000"/>
          </a:bodyPr>
          <a:lstStyle/>
          <a:p>
            <a:r>
              <a:rPr lang="en-IN" sz="4000" b="1" dirty="0"/>
              <a:t>Why do we watch a video?</a:t>
            </a:r>
          </a:p>
          <a:p>
            <a:r>
              <a:rPr lang="en-IN" sz="4000" b="1" dirty="0"/>
              <a:t>When do we watch a video?</a:t>
            </a:r>
          </a:p>
          <a:p>
            <a:r>
              <a:rPr lang="en-IN" sz="4000" b="1" dirty="0"/>
              <a:t>What makes us engaged in the video?</a:t>
            </a:r>
          </a:p>
        </p:txBody>
      </p:sp>
    </p:spTree>
    <p:extLst>
      <p:ext uri="{BB962C8B-B14F-4D97-AF65-F5344CB8AC3E}">
        <p14:creationId xmlns:p14="http://schemas.microsoft.com/office/powerpoint/2010/main" val="149845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075AAD-3DC4-4E3B-9601-36D351261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3" t="-1593" r="39" b="272"/>
          <a:stretch/>
        </p:blipFill>
        <p:spPr>
          <a:xfrm>
            <a:off x="0" y="-126610"/>
            <a:ext cx="12365502" cy="69846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692210-6968-4A90-9479-1B062C311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57" y="0"/>
            <a:ext cx="552390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46B95A-DD17-4753-8564-CB51EC79C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332" y="3263705"/>
            <a:ext cx="3545058" cy="3137096"/>
          </a:xfrm>
        </p:spPr>
        <p:txBody>
          <a:bodyPr>
            <a:noAutofit/>
          </a:bodyPr>
          <a:lstStyle/>
          <a:p>
            <a:pPr algn="ctr"/>
            <a:r>
              <a:rPr lang="en-IN" sz="3600" b="1" dirty="0">
                <a:solidFill>
                  <a:srgbClr val="834385"/>
                </a:solidFill>
              </a:rPr>
              <a:t>Workshops </a:t>
            </a:r>
            <a:br>
              <a:rPr lang="en-IN" sz="3600" b="1" dirty="0">
                <a:solidFill>
                  <a:srgbClr val="834385"/>
                </a:solidFill>
              </a:rPr>
            </a:br>
            <a:br>
              <a:rPr lang="en-IN" sz="3600" b="1" dirty="0">
                <a:solidFill>
                  <a:srgbClr val="834385"/>
                </a:solidFill>
              </a:rPr>
            </a:br>
            <a:r>
              <a:rPr lang="en-IN" sz="3600" b="1" dirty="0">
                <a:solidFill>
                  <a:srgbClr val="834385"/>
                </a:solidFill>
              </a:rPr>
              <a:t>in B.Ed. </a:t>
            </a:r>
            <a:br>
              <a:rPr lang="en-IN" sz="3600" b="1" dirty="0">
                <a:solidFill>
                  <a:srgbClr val="834385"/>
                </a:solidFill>
              </a:rPr>
            </a:br>
            <a:br>
              <a:rPr lang="en-IN" sz="3600" b="1" dirty="0">
                <a:solidFill>
                  <a:srgbClr val="834385"/>
                </a:solidFill>
              </a:rPr>
            </a:br>
            <a:r>
              <a:rPr lang="en-IN" sz="3600" b="1" dirty="0">
                <a:solidFill>
                  <a:srgbClr val="834385"/>
                </a:solidFill>
              </a:rPr>
              <a:t>Programme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D049070-FEBD-4CF4-AE35-1A3CA90A3E5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500469" y="1902721"/>
          <a:ext cx="6316395" cy="390364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31853">
                  <a:extLst>
                    <a:ext uri="{9D8B030D-6E8A-4147-A177-3AD203B41FA5}">
                      <a16:colId xmlns:a16="http://schemas.microsoft.com/office/drawing/2014/main" val="183164325"/>
                    </a:ext>
                  </a:extLst>
                </a:gridCol>
                <a:gridCol w="1899139">
                  <a:extLst>
                    <a:ext uri="{9D8B030D-6E8A-4147-A177-3AD203B41FA5}">
                      <a16:colId xmlns:a16="http://schemas.microsoft.com/office/drawing/2014/main" val="1556144764"/>
                    </a:ext>
                  </a:extLst>
                </a:gridCol>
                <a:gridCol w="1519310">
                  <a:extLst>
                    <a:ext uri="{9D8B030D-6E8A-4147-A177-3AD203B41FA5}">
                      <a16:colId xmlns:a16="http://schemas.microsoft.com/office/drawing/2014/main" val="1934899041"/>
                    </a:ext>
                  </a:extLst>
                </a:gridCol>
                <a:gridCol w="1266093">
                  <a:extLst>
                    <a:ext uri="{9D8B030D-6E8A-4147-A177-3AD203B41FA5}">
                      <a16:colId xmlns:a16="http://schemas.microsoft.com/office/drawing/2014/main" val="1771916169"/>
                    </a:ext>
                  </a:extLst>
                </a:gridCol>
              </a:tblGrid>
              <a:tr h="956603">
                <a:tc>
                  <a:txBody>
                    <a:bodyPr/>
                    <a:lstStyle/>
                    <a:p>
                      <a:pPr algn="ctr"/>
                      <a:r>
                        <a:rPr lang="en-IN" sz="2400" dirty="0"/>
                        <a:t>Course Code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7A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dirty="0"/>
                        <a:t>Workshop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7A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dirty="0"/>
                        <a:t>Credits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7A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dirty="0"/>
                        <a:t>Days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7A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3259247"/>
                  </a:ext>
                </a:extLst>
              </a:tr>
              <a:tr h="1434904">
                <a:tc>
                  <a:txBody>
                    <a:bodyPr/>
                    <a:lstStyle/>
                    <a:p>
                      <a:pPr algn="ctr"/>
                      <a:r>
                        <a:rPr lang="en-IN" sz="2400" dirty="0"/>
                        <a:t>BESL-131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dirty="0"/>
                        <a:t>Workshop-I (First Year)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dirty="0"/>
                        <a:t>04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dirty="0"/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08445"/>
                  </a:ext>
                </a:extLst>
              </a:tr>
              <a:tr h="1512139">
                <a:tc>
                  <a:txBody>
                    <a:bodyPr/>
                    <a:lstStyle/>
                    <a:p>
                      <a:pPr algn="ctr"/>
                      <a:r>
                        <a:rPr lang="en-IN" sz="2400" dirty="0"/>
                        <a:t>BESL-132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dirty="0"/>
                        <a:t>Workshop-II (Second Year)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dirty="0"/>
                        <a:t>04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dirty="0"/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45647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12950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047C9-D0BE-4508-ADBE-B06056DC8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8764"/>
          </a:xfrm>
          <a:solidFill>
            <a:srgbClr val="F39415"/>
          </a:solidFill>
        </p:spPr>
        <p:txBody>
          <a:bodyPr>
            <a:normAutofit fontScale="90000"/>
          </a:bodyPr>
          <a:lstStyle/>
          <a:p>
            <a:pPr algn="ctr"/>
            <a:r>
              <a:rPr lang="en-IN" sz="6000" b="1" dirty="0">
                <a:solidFill>
                  <a:schemeClr val="tx1"/>
                </a:solidFill>
                <a:latin typeface="+mn-lt"/>
              </a:rPr>
              <a:t>Objectives of the Course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B8174E-4271-4DD5-87BF-B228A23D99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94508"/>
            <a:ext cx="9421712" cy="625660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62D295-3FE4-36DF-271F-32276796EB7C}"/>
              </a:ext>
            </a:extLst>
          </p:cNvPr>
          <p:cNvSpPr/>
          <p:nvPr/>
        </p:nvSpPr>
        <p:spPr>
          <a:xfrm>
            <a:off x="666750" y="1838325"/>
            <a:ext cx="10620375" cy="3955489"/>
          </a:xfrm>
          <a:prstGeom prst="rect">
            <a:avLst/>
          </a:prstGeom>
          <a:solidFill>
            <a:srgbClr val="FFFFFF">
              <a:alpha val="8117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294C2-F8DA-4D92-9BFB-F54ACD7404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1807"/>
            <a:ext cx="10515600" cy="3742007"/>
          </a:xfrm>
          <a:noFill/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examine the different perspectives in child development</a:t>
            </a:r>
          </a:p>
          <a:p>
            <a:r>
              <a:rPr lang="en-US" sz="3600" dirty="0">
                <a:solidFill>
                  <a:schemeClr val="bg1"/>
                </a:solidFill>
              </a:rPr>
              <a:t>analyze and reflect upon the impact of developmental contexts such as family life, schooling, peer groups and media on children’s development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33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14C97C-D674-44C5-9996-51D2CE269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184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BB04D-8A55-42A0-882D-E6C31DDBF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489B5-3FDA-4364-838C-A3C0FE59E8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4EF3BF-1182-4127-AC78-1D1F42110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595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CF763-AE9A-499D-9A86-4D8983E7F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737E0-D3C0-4F25-9883-96F90DE595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986CDF-CFF3-447D-B315-52D234B87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1625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3A5E4-AF1E-44D7-8CCF-DD89F5D5E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1C727-DBC6-4E97-ACFB-CB0E6DCFC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004161-D983-45B7-906C-E027FFF1AB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0" t="8869" r="3307" b="8869"/>
          <a:stretch/>
        </p:blipFill>
        <p:spPr>
          <a:xfrm>
            <a:off x="0" y="-98474"/>
            <a:ext cx="12192000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56A8113-5012-4160-9819-B5FD8D1DB986}"/>
              </a:ext>
            </a:extLst>
          </p:cNvPr>
          <p:cNvSpPr/>
          <p:nvPr/>
        </p:nvSpPr>
        <p:spPr>
          <a:xfrm>
            <a:off x="2761957" y="1139484"/>
            <a:ext cx="3334043" cy="2025748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1EB9A82-2CE9-4000-B8B2-83832B02FDA1}"/>
              </a:ext>
            </a:extLst>
          </p:cNvPr>
          <p:cNvCxnSpPr>
            <a:cxnSpLocks/>
          </p:cNvCxnSpPr>
          <p:nvPr/>
        </p:nvCxnSpPr>
        <p:spPr>
          <a:xfrm flipH="1">
            <a:off x="7202660" y="942536"/>
            <a:ext cx="1406768" cy="0"/>
          </a:xfrm>
          <a:prstGeom prst="straightConnector1">
            <a:avLst/>
          </a:prstGeom>
          <a:ln w="1270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87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C2422-4A64-4176-811D-06AE94F3E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70031-F897-4AB0-9A92-09E58CD4E9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DA8B34-DF16-6B1F-8561-91F5649EE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2800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B5F8D-4111-4F31-B737-7648AD507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3BFE4-39FC-4E67-8AE3-C38809FACA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0469C9-2DF3-82B9-8489-35B3ECA2A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6668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D1714-0219-4BAC-A939-5F9FAF036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09416-2732-4675-B468-043047F41F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55D3A1-4386-4EF1-806F-5A064D836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5574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D1714-0219-4BAC-A939-5F9FAF036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09416-2732-4675-B468-043047F41F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EDDFEE-3418-1EAF-2A1D-A359D28CD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3353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973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98284E-22E9-6C84-B957-B2EDEA6CE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647825"/>
            <a:ext cx="6096000" cy="85058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C69437-A583-B55B-4D06-582B02225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2453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8685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407BF-1CC9-4DBB-9796-B8C1A9E47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30" y="609600"/>
            <a:ext cx="9404723" cy="1243647"/>
          </a:xfrm>
        </p:spPr>
        <p:txBody>
          <a:bodyPr/>
          <a:lstStyle/>
          <a:p>
            <a:r>
              <a:rPr lang="en-IN" sz="5400" b="1" dirty="0"/>
              <a:t>Video  Recording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600E2A-5098-40CE-A14C-469A946DF9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354" y="1659988"/>
            <a:ext cx="6234332" cy="4473527"/>
          </a:xfrm>
          <a:solidFill>
            <a:srgbClr val="80B2A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chemeClr val="bg1"/>
                </a:solidFill>
              </a:rPr>
              <a:t>While recording, one should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look at the camera lens most of the time, especially in the opening and closing sentences 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make less body movement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have even weight on both legs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430CE6-DD6C-4660-906B-4915264515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9"/>
          <a:stretch/>
        </p:blipFill>
        <p:spPr>
          <a:xfrm>
            <a:off x="6515686" y="1659987"/>
            <a:ext cx="5312538" cy="447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80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1F1DF-2975-4F7D-91E7-2A2BEDAD0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609600"/>
            <a:ext cx="9404723" cy="1243647"/>
          </a:xfrm>
        </p:spPr>
        <p:txBody>
          <a:bodyPr/>
          <a:lstStyle/>
          <a:p>
            <a:r>
              <a:rPr lang="en-US" sz="5400" b="1" dirty="0"/>
              <a:t>For recording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BE32F4-8FD7-49A2-8C38-C4CF53C04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774873"/>
            <a:ext cx="5869575" cy="4473527"/>
          </a:xfrm>
          <a:solidFill>
            <a:srgbClr val="80B2A1"/>
          </a:solidFill>
        </p:spPr>
        <p:txBody>
          <a:bodyPr>
            <a:normAutofit lnSpcReduction="10000"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prepare introductory and closing sentences beforehand</a:t>
            </a:r>
          </a:p>
          <a:p>
            <a:r>
              <a:rPr lang="en-US" sz="3200" dirty="0">
                <a:solidFill>
                  <a:schemeClr val="bg1"/>
                </a:solidFill>
              </a:rPr>
              <a:t>words and sentences can be repeated (managed by video editing) </a:t>
            </a:r>
          </a:p>
          <a:p>
            <a:r>
              <a:rPr lang="en-US" sz="3200" dirty="0">
                <a:solidFill>
                  <a:schemeClr val="bg1"/>
                </a:solidFill>
              </a:rPr>
              <a:t>watch out for disfluencies (sounds like umm, ahh etc.) and catchwords</a:t>
            </a:r>
            <a:endParaRPr lang="en-IN" sz="32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2BD8CA-3DD8-449C-875B-6DC0611DAC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9"/>
          <a:stretch/>
        </p:blipFill>
        <p:spPr>
          <a:xfrm>
            <a:off x="6515686" y="1774873"/>
            <a:ext cx="5312538" cy="447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978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74FBCF-D978-4F1A-B3B7-6F7BEF1F1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0938B2F-2C05-489E-9A1C-808B1DE3C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609601"/>
            <a:ext cx="6373667" cy="1134793"/>
          </a:xfrm>
          <a:solidFill>
            <a:srgbClr val="002060"/>
          </a:solidFill>
        </p:spPr>
        <p:txBody>
          <a:bodyPr/>
          <a:lstStyle/>
          <a:p>
            <a:r>
              <a:rPr lang="en-US" sz="5400" b="1" dirty="0">
                <a:solidFill>
                  <a:schemeClr val="tx1"/>
                </a:solidFill>
              </a:rPr>
              <a:t>Dress Code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85D26-E32E-4BF3-A961-C6D5A347B4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588" y="2052918"/>
            <a:ext cx="10438227" cy="4195481"/>
          </a:xfrm>
          <a:solidFill>
            <a:srgbClr val="806EB1">
              <a:alpha val="69804"/>
            </a:srgbClr>
          </a:solidFill>
        </p:spPr>
        <p:txBody>
          <a:bodyPr>
            <a:normAutofit lnSpcReduction="10000"/>
          </a:bodyPr>
          <a:lstStyle/>
          <a:p>
            <a:r>
              <a:rPr lang="en-US" sz="3200" b="1" dirty="0"/>
              <a:t>suitable for the topic, culture, season and climate </a:t>
            </a:r>
          </a:p>
          <a:p>
            <a:r>
              <a:rPr lang="en-US" sz="3200" b="1" dirty="0"/>
              <a:t>generally formal, plain in one color </a:t>
            </a:r>
          </a:p>
          <a:p>
            <a:r>
              <a:rPr lang="en-US" sz="3200" b="1" dirty="0"/>
              <a:t>thin stripes should be avoided as it creates moving patterns</a:t>
            </a:r>
          </a:p>
          <a:p>
            <a:r>
              <a:rPr lang="en-US" sz="3200" b="1" dirty="0"/>
              <a:t>one extra set of dress should be kept for re-recording at short notice</a:t>
            </a:r>
          </a:p>
          <a:p>
            <a:r>
              <a:rPr lang="en-US" sz="3200" b="1" dirty="0"/>
              <a:t>do not wear dress or accessory with advertisement</a:t>
            </a:r>
          </a:p>
          <a:p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428474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Keep Chroma Color in Mind</a:t>
            </a:r>
            <a:br>
              <a:rPr lang="en-US" b="1" dirty="0"/>
            </a:br>
            <a:r>
              <a:rPr lang="en-US" b="1" dirty="0"/>
              <a:t>(For studio recording)</a:t>
            </a:r>
            <a:endParaRPr lang="en-IN" b="1" dirty="0"/>
          </a:p>
        </p:txBody>
      </p:sp>
      <p:pic>
        <p:nvPicPr>
          <p:cNvPr id="1026" name="Picture 2" descr="Image result for shroma in recoiridng stud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356" y="1965960"/>
            <a:ext cx="6392808" cy="451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7859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65D77-3A27-4249-8329-0E01F1CAB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609600"/>
            <a:ext cx="9404723" cy="1243647"/>
          </a:xfrm>
        </p:spPr>
        <p:txBody>
          <a:bodyPr/>
          <a:lstStyle/>
          <a:p>
            <a:r>
              <a:rPr lang="en-US" sz="5400" b="1" dirty="0"/>
              <a:t>Video duration</a:t>
            </a:r>
            <a:endParaRPr lang="en-IN" sz="5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1AAD5-3E6D-43F2-9643-03E7EBDF0B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0519" y="1737018"/>
            <a:ext cx="7217917" cy="4307060"/>
          </a:xfrm>
        </p:spPr>
        <p:txBody>
          <a:bodyPr>
            <a:normAutofit/>
          </a:bodyPr>
          <a:lstStyle/>
          <a:p>
            <a:r>
              <a:rPr lang="en-US" sz="3600" b="1" dirty="0"/>
              <a:t>can range from 4 to 14 minutes </a:t>
            </a:r>
          </a:p>
          <a:p>
            <a:r>
              <a:rPr lang="en-US" sz="3600" b="1" dirty="0"/>
              <a:t>introductory video for a course –3-5 minutes</a:t>
            </a:r>
          </a:p>
          <a:p>
            <a:r>
              <a:rPr lang="en-US" sz="3600" b="1" dirty="0"/>
              <a:t>greetings should be independent of time of the day</a:t>
            </a:r>
          </a:p>
          <a:p>
            <a:endParaRPr lang="en-IN" sz="36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59D78D-5FA9-451C-A87F-BEDB8D275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78" y="1941340"/>
            <a:ext cx="3930767" cy="431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04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95C18-847B-4221-886E-75274F808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585" y="609601"/>
            <a:ext cx="9404723" cy="771171"/>
          </a:xfrm>
        </p:spPr>
        <p:txBody>
          <a:bodyPr/>
          <a:lstStyle/>
          <a:p>
            <a:r>
              <a:rPr lang="en-IN" b="1" dirty="0">
                <a:solidFill>
                  <a:schemeClr val="tx1"/>
                </a:solidFill>
              </a:rPr>
              <a:t>Screen Recording Options</a:t>
            </a:r>
          </a:p>
        </p:txBody>
      </p:sp>
      <p:pic>
        <p:nvPicPr>
          <p:cNvPr id="1026" name="Picture 2" descr="AZ Screen Recorder - Video Recorder, Livestream - Apps on Google Play">
            <a:extLst>
              <a:ext uri="{FF2B5EF4-FFF2-40B4-BE49-F238E27FC236}">
                <a16:creationId xmlns:a16="http://schemas.microsoft.com/office/drawing/2014/main" id="{72353337-EF31-4171-B3CE-AF64D7919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88" y="1494727"/>
            <a:ext cx="3636611" cy="225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C29F3F2-378E-4500-9097-3DDF2445BC79}"/>
              </a:ext>
            </a:extLst>
          </p:cNvPr>
          <p:cNvSpPr/>
          <p:nvPr/>
        </p:nvSpPr>
        <p:spPr>
          <a:xfrm>
            <a:off x="925034" y="1509974"/>
            <a:ext cx="2666717" cy="4220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b="1" dirty="0"/>
              <a:t>A-Z Recorder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Slide Zoom 5">
                <a:extLst>
                  <a:ext uri="{FF2B5EF4-FFF2-40B4-BE49-F238E27FC236}">
                    <a16:creationId xmlns:a16="http://schemas.microsoft.com/office/drawing/2014/main" id="{655E9697-B247-5676-77B2-00713A070B1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786686" y="3955715"/>
              <a:ext cx="3918957" cy="2292684"/>
            </p:xfrm>
            <a:graphic>
              <a:graphicData uri="http://schemas.microsoft.com/office/powerpoint/2016/slidezoom">
                <pslz:sldZm>
                  <pslz:sldZmObj sldId="342" cId="3748404714">
                    <pslz:zmPr id="{4E79CA05-78E0-4B62-9D14-A31C7447E3F2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918957" cy="229268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Slide Zoom 5">
                <a:extLst>
                  <a:ext uri="{FF2B5EF4-FFF2-40B4-BE49-F238E27FC236}">
                    <a16:creationId xmlns:a16="http://schemas.microsoft.com/office/drawing/2014/main" id="{655E9697-B247-5676-77B2-00713A070B1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86686" y="3955715"/>
                <a:ext cx="3918957" cy="229268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5124" name="Picture 4" descr="ShareX Screen recorder">
            <a:extLst>
              <a:ext uri="{FF2B5EF4-FFF2-40B4-BE49-F238E27FC236}">
                <a16:creationId xmlns:a16="http://schemas.microsoft.com/office/drawing/2014/main" id="{A9EFDEC2-122C-63A0-C973-C537720F4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431" y="1494727"/>
            <a:ext cx="3986213" cy="224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amStudio screen capturing software">
            <a:extLst>
              <a:ext uri="{FF2B5EF4-FFF2-40B4-BE49-F238E27FC236}">
                <a16:creationId xmlns:a16="http://schemas.microsoft.com/office/drawing/2014/main" id="{3BED4B15-217D-70BE-7B00-AAEC5D470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89" y="3955715"/>
            <a:ext cx="4062985" cy="229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Cam Reviews 2023: Details, Pricing, &amp; Features | G2">
            <a:extLst>
              <a:ext uri="{FF2B5EF4-FFF2-40B4-BE49-F238E27FC236}">
                <a16:creationId xmlns:a16="http://schemas.microsoft.com/office/drawing/2014/main" id="{786D5953-6CDF-AA23-E059-9B6E56FDF5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00" b="14325"/>
          <a:stretch/>
        </p:blipFill>
        <p:spPr bwMode="auto">
          <a:xfrm>
            <a:off x="4342958" y="3952752"/>
            <a:ext cx="3252787" cy="229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OBS Studio on Steam">
            <a:extLst>
              <a:ext uri="{FF2B5EF4-FFF2-40B4-BE49-F238E27FC236}">
                <a16:creationId xmlns:a16="http://schemas.microsoft.com/office/drawing/2014/main" id="{6B6BD152-8E58-E546-7447-A3E9E76D9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874" y="1509974"/>
            <a:ext cx="3918956" cy="224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8024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F889B-C78D-4EE4-88D6-841DD2A87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D71C2-0BC8-45B2-B75A-B70314E84E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F2738C-7721-05E7-4A1D-4DF741ABB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268201" cy="686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4047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B2BA3-08F9-4FC7-85A1-2667E2AF1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854" y="422409"/>
            <a:ext cx="10901571" cy="914443"/>
          </a:xfrm>
        </p:spPr>
        <p:txBody>
          <a:bodyPr/>
          <a:lstStyle/>
          <a:p>
            <a:r>
              <a:rPr lang="en-IN" sz="4000" b="1" dirty="0">
                <a:latin typeface="+mn-lt"/>
              </a:rPr>
              <a:t>Popular Video Editing software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C0DC51-D697-97CB-51F8-6B9A7DA26A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28" t="17500" r="54765" b="44445"/>
          <a:stretch/>
        </p:blipFill>
        <p:spPr>
          <a:xfrm rot="19642709">
            <a:off x="512432" y="2375320"/>
            <a:ext cx="4366328" cy="2257309"/>
          </a:xfrm>
          <a:prstGeom prst="rect">
            <a:avLst/>
          </a:prstGeom>
        </p:spPr>
      </p:pic>
      <p:pic>
        <p:nvPicPr>
          <p:cNvPr id="1026" name="Picture 2" descr="Wondershare Filmora 9 Video Editing Software, Free demo Available at best  price in Kolkata">
            <a:extLst>
              <a:ext uri="{FF2B5EF4-FFF2-40B4-BE49-F238E27FC236}">
                <a16:creationId xmlns:a16="http://schemas.microsoft.com/office/drawing/2014/main" id="{E563D8FD-DD46-F3DD-8A8E-0F9BFDEFD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09244">
            <a:off x="3938830" y="2363297"/>
            <a:ext cx="4314341" cy="258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OpenShot Hopes to Crash Less in 2018 - OMG! Ubuntu!">
            <a:extLst>
              <a:ext uri="{FF2B5EF4-FFF2-40B4-BE49-F238E27FC236}">
                <a16:creationId xmlns:a16="http://schemas.microsoft.com/office/drawing/2014/main" id="{8694A206-A9B6-1C51-615B-D0BC7FF0C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86034">
            <a:off x="6857270" y="2727108"/>
            <a:ext cx="4742740" cy="2655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5228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3195" r="3125" b="4583"/>
          <a:stretch/>
        </p:blipFill>
        <p:spPr>
          <a:xfrm>
            <a:off x="228599" y="180976"/>
            <a:ext cx="11744325" cy="641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1944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B97E6-A035-5B0D-9A78-533168C05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>
                <a:latin typeface="+mn-lt"/>
              </a:rPr>
              <a:t>Making the video effective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9CAFF-64DB-059F-FDC8-C746D9D869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451" y="1690688"/>
            <a:ext cx="3457574" cy="4351338"/>
          </a:xfrm>
        </p:spPr>
        <p:txBody>
          <a:bodyPr>
            <a:normAutofit fontScale="85000" lnSpcReduction="20000"/>
          </a:bodyPr>
          <a:lstStyle/>
          <a:p>
            <a:r>
              <a:rPr lang="en-IN" sz="4400" dirty="0"/>
              <a:t>Hooking up</a:t>
            </a:r>
          </a:p>
          <a:p>
            <a:r>
              <a:rPr lang="en-IN" sz="4400" dirty="0"/>
              <a:t>Engaging</a:t>
            </a:r>
          </a:p>
          <a:p>
            <a:r>
              <a:rPr lang="en-IN" sz="4400" dirty="0"/>
              <a:t>Prompting</a:t>
            </a:r>
          </a:p>
          <a:p>
            <a:r>
              <a:rPr lang="en-IN" sz="4400" dirty="0"/>
              <a:t>Questioning/Challenging</a:t>
            </a:r>
          </a:p>
          <a:p>
            <a:r>
              <a:rPr lang="en-IN" sz="4400" dirty="0"/>
              <a:t>Less textual</a:t>
            </a:r>
          </a:p>
          <a:p>
            <a:r>
              <a:rPr lang="en-IN" sz="4400" dirty="0"/>
              <a:t>interactive</a:t>
            </a:r>
          </a:p>
        </p:txBody>
      </p:sp>
      <p:pic>
        <p:nvPicPr>
          <p:cNvPr id="5122" name="Picture 2" descr="Free interaction drawing symbolism illustration">
            <a:extLst>
              <a:ext uri="{FF2B5EF4-FFF2-40B4-BE49-F238E27FC236}">
                <a16:creationId xmlns:a16="http://schemas.microsoft.com/office/drawing/2014/main" id="{197986BA-42DB-07E1-2BA4-8C88D4FE59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0" r="9153"/>
          <a:stretch/>
        </p:blipFill>
        <p:spPr bwMode="auto">
          <a:xfrm>
            <a:off x="4800600" y="1152983"/>
            <a:ext cx="6857999" cy="534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82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woman computer lizard illustration">
            <a:extLst>
              <a:ext uri="{FF2B5EF4-FFF2-40B4-BE49-F238E27FC236}">
                <a16:creationId xmlns:a16="http://schemas.microsoft.com/office/drawing/2014/main" id="{F7FA0ED6-E4B6-4FEB-164C-8E7765B37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BC0E1A-9871-46E6-9175-8870FC148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69" y="457994"/>
            <a:ext cx="9404723" cy="1010322"/>
          </a:xfrm>
        </p:spPr>
        <p:txBody>
          <a:bodyPr/>
          <a:lstStyle/>
          <a:p>
            <a:r>
              <a:rPr lang="en-IN" sz="4800" b="1" dirty="0">
                <a:solidFill>
                  <a:schemeClr val="tx1"/>
                </a:solidFill>
                <a:latin typeface="+mn-lt"/>
              </a:rPr>
              <a:t>Types Of Educational Videos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DB366-76A1-4D9B-AB38-564F7399F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750" y="1631034"/>
            <a:ext cx="5448300" cy="4195481"/>
          </a:xfrm>
        </p:spPr>
        <p:txBody>
          <a:bodyPr>
            <a:normAutofit fontScale="85000" lnSpcReduction="10000"/>
          </a:bodyPr>
          <a:lstStyle/>
          <a:p>
            <a:r>
              <a:rPr lang="en-IN" sz="4800" b="1" dirty="0">
                <a:solidFill>
                  <a:schemeClr val="bg1"/>
                </a:solidFill>
              </a:rPr>
              <a:t>Documentary</a:t>
            </a:r>
          </a:p>
          <a:p>
            <a:r>
              <a:rPr lang="en-IN" sz="4800" b="1" dirty="0">
                <a:solidFill>
                  <a:schemeClr val="bg1"/>
                </a:solidFill>
              </a:rPr>
              <a:t>PPT-based lectures</a:t>
            </a:r>
          </a:p>
          <a:p>
            <a:r>
              <a:rPr lang="en-IN" sz="4800" b="1" dirty="0">
                <a:solidFill>
                  <a:schemeClr val="bg1"/>
                </a:solidFill>
              </a:rPr>
              <a:t>Discussions</a:t>
            </a:r>
          </a:p>
          <a:p>
            <a:r>
              <a:rPr lang="en-IN" sz="4800" b="1" dirty="0">
                <a:solidFill>
                  <a:schemeClr val="bg1"/>
                </a:solidFill>
              </a:rPr>
              <a:t>Classroom lectures</a:t>
            </a:r>
          </a:p>
          <a:p>
            <a:r>
              <a:rPr lang="en-IN" sz="4800" b="1" dirty="0">
                <a:solidFill>
                  <a:schemeClr val="bg1"/>
                </a:solidFill>
              </a:rPr>
              <a:t>Demonstration Videos</a:t>
            </a:r>
          </a:p>
        </p:txBody>
      </p:sp>
    </p:spTree>
    <p:extLst>
      <p:ext uri="{BB962C8B-B14F-4D97-AF65-F5344CB8AC3E}">
        <p14:creationId xmlns:p14="http://schemas.microsoft.com/office/powerpoint/2010/main" val="33286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ree ai generated internet computer illustration">
            <a:extLst>
              <a:ext uri="{FF2B5EF4-FFF2-40B4-BE49-F238E27FC236}">
                <a16:creationId xmlns:a16="http://schemas.microsoft.com/office/drawing/2014/main" id="{E7D37D04-BA8F-2AA6-C226-65140A8E6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68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1F84A4-B213-3F9E-AF1D-EB757B56A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275" y="2766218"/>
            <a:ext cx="10515600" cy="1325563"/>
          </a:xfrm>
          <a:solidFill>
            <a:srgbClr val="91344F"/>
          </a:solidFill>
        </p:spPr>
        <p:txBody>
          <a:bodyPr>
            <a:normAutofit fontScale="90000"/>
          </a:bodyPr>
          <a:lstStyle/>
          <a:p>
            <a:r>
              <a:rPr lang="en-IN" sz="7200" b="1" dirty="0">
                <a:solidFill>
                  <a:schemeClr val="tx1"/>
                </a:solidFill>
                <a:latin typeface="+mn-lt"/>
              </a:rPr>
              <a:t>Appropriate to all formats</a:t>
            </a:r>
          </a:p>
        </p:txBody>
      </p:sp>
    </p:spTree>
    <p:extLst>
      <p:ext uri="{BB962C8B-B14F-4D97-AF65-F5344CB8AC3E}">
        <p14:creationId xmlns:p14="http://schemas.microsoft.com/office/powerpoint/2010/main" val="32759462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1C111FA-011B-0BF2-829B-5AA614FFD6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5" y="172889"/>
            <a:ext cx="12353925" cy="6685111"/>
          </a:xfrm>
        </p:spPr>
      </p:pic>
    </p:spTree>
    <p:extLst>
      <p:ext uri="{BB962C8B-B14F-4D97-AF65-F5344CB8AC3E}">
        <p14:creationId xmlns:p14="http://schemas.microsoft.com/office/powerpoint/2010/main" val="2175595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ree video movie filmstrip illustration">
            <a:extLst>
              <a:ext uri="{FF2B5EF4-FFF2-40B4-BE49-F238E27FC236}">
                <a16:creationId xmlns:a16="http://schemas.microsoft.com/office/drawing/2014/main" id="{78285523-CF1E-FEB8-8C22-4D1568ED7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39BF15-B715-845D-511E-819F5A5BD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6600" b="1" dirty="0">
                <a:latin typeface="+mn-lt"/>
              </a:rPr>
              <a:t>The criteria of quality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4A9B193-DD20-FB29-12A0-A9053EEA30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0934312"/>
              </p:ext>
            </p:extLst>
          </p:nvPr>
        </p:nvGraphicFramePr>
        <p:xfrm>
          <a:off x="2686050" y="952500"/>
          <a:ext cx="7124700" cy="6176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1749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19B746B-DE6A-4014-AF0B-0B55452141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graphicEl>
                                              <a:dgm id="{319B746B-DE6A-4014-AF0B-0B55452141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5C5DE7D-9C28-43CD-A4AE-3840031C69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>
                                            <p:graphicEl>
                                              <a:dgm id="{E5C5DE7D-9C28-43CD-A4AE-3840031C69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628D04D-552F-4845-94E0-0546BEF710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>
                                            <p:graphicEl>
                                              <a:dgm id="{E628D04D-552F-4845-94E0-0546BEF710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01A9D0-B290-947A-0D3C-DB9BD5117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687300" cy="85837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EC86EE-9197-895E-1628-9780F788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700" y="488951"/>
            <a:ext cx="10515600" cy="825499"/>
          </a:xfrm>
        </p:spPr>
        <p:txBody>
          <a:bodyPr>
            <a:normAutofit fontScale="90000"/>
          </a:bodyPr>
          <a:lstStyle/>
          <a:p>
            <a:pPr algn="r"/>
            <a:r>
              <a:rPr lang="en-IN" sz="6000" b="1" dirty="0">
                <a:solidFill>
                  <a:schemeClr val="bg1"/>
                </a:solidFill>
                <a:latin typeface="+mn-lt"/>
              </a:rPr>
              <a:t>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08ECF-F322-54EA-DEF3-8F956B004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90625"/>
            <a:ext cx="10515600" cy="4538663"/>
          </a:xfrm>
        </p:spPr>
        <p:txBody>
          <a:bodyPr>
            <a:normAutofit/>
          </a:bodyPr>
          <a:lstStyle/>
          <a:p>
            <a:r>
              <a:rPr lang="en-IN" sz="3600" b="1" dirty="0">
                <a:solidFill>
                  <a:schemeClr val="bg1"/>
                </a:solidFill>
              </a:rPr>
              <a:t>Appropriate to the format and level</a:t>
            </a:r>
          </a:p>
          <a:p>
            <a:r>
              <a:rPr lang="en-IN" sz="3600" b="1" dirty="0">
                <a:solidFill>
                  <a:schemeClr val="bg1"/>
                </a:solidFill>
              </a:rPr>
              <a:t>Engaging </a:t>
            </a:r>
          </a:p>
          <a:p>
            <a:r>
              <a:rPr lang="en-IN" sz="3600" b="1" dirty="0">
                <a:solidFill>
                  <a:schemeClr val="bg1"/>
                </a:solidFill>
              </a:rPr>
              <a:t>Contextualized</a:t>
            </a:r>
          </a:p>
        </p:txBody>
      </p:sp>
    </p:spTree>
    <p:extLst>
      <p:ext uri="{BB962C8B-B14F-4D97-AF65-F5344CB8AC3E}">
        <p14:creationId xmlns:p14="http://schemas.microsoft.com/office/powerpoint/2010/main" val="76484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A445377-F054-70A5-5552-5AD8F38D7774}"/>
              </a:ext>
            </a:extLst>
          </p:cNvPr>
          <p:cNvGrpSpPr/>
          <p:nvPr/>
        </p:nvGrpSpPr>
        <p:grpSpPr>
          <a:xfrm>
            <a:off x="0" y="0"/>
            <a:ext cx="12192001" cy="6858000"/>
            <a:chOff x="0" y="0"/>
            <a:chExt cx="12192001" cy="6858000"/>
          </a:xfrm>
        </p:grpSpPr>
        <p:pic>
          <p:nvPicPr>
            <p:cNvPr id="1028" name="Picture 4" descr="Free Clipper Movie photo and picture">
              <a:extLst>
                <a:ext uri="{FF2B5EF4-FFF2-40B4-BE49-F238E27FC236}">
                  <a16:creationId xmlns:a16="http://schemas.microsoft.com/office/drawing/2014/main" id="{E8D7595D-45D8-48CE-13EF-312D319EE1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97585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4" descr="Free Clipper Movie photo and picture">
              <a:extLst>
                <a:ext uri="{FF2B5EF4-FFF2-40B4-BE49-F238E27FC236}">
                  <a16:creationId xmlns:a16="http://schemas.microsoft.com/office/drawing/2014/main" id="{121548EA-E852-DE25-914A-91863FCED6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11"/>
            <a:stretch/>
          </p:blipFill>
          <p:spPr bwMode="auto">
            <a:xfrm>
              <a:off x="6096001" y="0"/>
              <a:ext cx="6096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DB2F2C4-2CA2-7740-4F02-F727C8F2E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250031"/>
            <a:ext cx="10515600" cy="1325563"/>
          </a:xfrm>
        </p:spPr>
        <p:txBody>
          <a:bodyPr>
            <a:normAutofit/>
          </a:bodyPr>
          <a:lstStyle/>
          <a:p>
            <a:r>
              <a:rPr lang="en-IN" sz="5400" b="1" dirty="0">
                <a:solidFill>
                  <a:schemeClr val="bg1"/>
                </a:solidFill>
                <a:latin typeface="+mn-lt"/>
              </a:rPr>
              <a:t>Length of Video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92569-E43F-3180-10B0-05BF9A971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9774" y="1575594"/>
            <a:ext cx="5534025" cy="4601369"/>
          </a:xfrm>
        </p:spPr>
        <p:txBody>
          <a:bodyPr>
            <a:normAutofit fontScale="92500" lnSpcReduction="10000"/>
          </a:bodyPr>
          <a:lstStyle/>
          <a:p>
            <a:r>
              <a:rPr lang="en-IN" sz="4800" b="1" dirty="0"/>
              <a:t>The attention span</a:t>
            </a:r>
          </a:p>
          <a:p>
            <a:r>
              <a:rPr lang="en-IN" sz="4800" b="1" dirty="0"/>
              <a:t>Nature of Content</a:t>
            </a:r>
          </a:p>
          <a:p>
            <a:r>
              <a:rPr lang="en-IN" sz="4800" b="1" dirty="0"/>
              <a:t>Engaging activities</a:t>
            </a:r>
          </a:p>
          <a:p>
            <a:r>
              <a:rPr lang="en-IN" sz="4800" b="1" dirty="0"/>
              <a:t>Slot timing </a:t>
            </a:r>
          </a:p>
          <a:p>
            <a:r>
              <a:rPr lang="en-IN" sz="4800" b="1" dirty="0"/>
              <a:t>Platform</a:t>
            </a:r>
          </a:p>
        </p:txBody>
      </p:sp>
    </p:spTree>
    <p:extLst>
      <p:ext uri="{BB962C8B-B14F-4D97-AF65-F5344CB8AC3E}">
        <p14:creationId xmlns:p14="http://schemas.microsoft.com/office/powerpoint/2010/main" val="89452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ree video conference financial support video call illustration">
            <a:extLst>
              <a:ext uri="{FF2B5EF4-FFF2-40B4-BE49-F238E27FC236}">
                <a16:creationId xmlns:a16="http://schemas.microsoft.com/office/drawing/2014/main" id="{9C9C053F-3D7C-717A-F0BF-19FAABDD1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1682"/>
            <a:ext cx="12192000" cy="802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94F7EF-283E-A29C-7831-BFCFB2E14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>
                <a:solidFill>
                  <a:schemeClr val="bg1"/>
                </a:solidFill>
                <a:latin typeface="+mn-lt"/>
              </a:rPr>
              <a:t>The Subject Matter Expert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87FC06-A93B-1BAA-7EAE-86B5BC312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124" y="1833563"/>
            <a:ext cx="5457825" cy="3671887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IN" sz="4400" b="1" dirty="0">
                <a:solidFill>
                  <a:schemeClr val="bg1"/>
                </a:solidFill>
              </a:rPr>
              <a:t>Conceptual clarity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sz="4400" b="1" dirty="0">
                <a:solidFill>
                  <a:schemeClr val="bg1"/>
                </a:solidFill>
              </a:rPr>
              <a:t>Confidence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sz="4400" b="1" dirty="0">
                <a:solidFill>
                  <a:schemeClr val="bg1"/>
                </a:solidFill>
              </a:rPr>
              <a:t>Pronunciation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sz="4400" b="1" dirty="0">
                <a:solidFill>
                  <a:schemeClr val="bg1"/>
                </a:solidFill>
              </a:rPr>
              <a:t>Good Communicator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sz="4400" b="1" dirty="0">
                <a:solidFill>
                  <a:schemeClr val="bg1"/>
                </a:solidFill>
              </a:rPr>
              <a:t>Pleasing Personality</a:t>
            </a:r>
          </a:p>
        </p:txBody>
      </p:sp>
    </p:spTree>
    <p:extLst>
      <p:ext uri="{BB962C8B-B14F-4D97-AF65-F5344CB8AC3E}">
        <p14:creationId xmlns:p14="http://schemas.microsoft.com/office/powerpoint/2010/main" val="304267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ree office freelance desk illustration">
            <a:extLst>
              <a:ext uri="{FF2B5EF4-FFF2-40B4-BE49-F238E27FC236}">
                <a16:creationId xmlns:a16="http://schemas.microsoft.com/office/drawing/2014/main" id="{E97F45DC-FF71-87A1-93C6-686993A71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1ECB32-CE31-8EF3-4EED-1D6AE9570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6000" b="1" dirty="0">
                <a:solidFill>
                  <a:schemeClr val="tx1"/>
                </a:solidFill>
                <a:latin typeface="+mn-lt"/>
              </a:rPr>
              <a:t>Screen Presence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50B3E-8896-2C37-FD21-D7A28F247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5325" y="1673225"/>
            <a:ext cx="7040564" cy="4351338"/>
          </a:xfrm>
        </p:spPr>
        <p:txBody>
          <a:bodyPr>
            <a:normAutofit/>
          </a:bodyPr>
          <a:lstStyle/>
          <a:p>
            <a:r>
              <a:rPr lang="en-IN" sz="3600" b="1" dirty="0"/>
              <a:t>Good Screen Presence</a:t>
            </a:r>
          </a:p>
          <a:p>
            <a:r>
              <a:rPr lang="en-IN" sz="3600" b="1" dirty="0"/>
              <a:t>Engaging elements</a:t>
            </a:r>
          </a:p>
          <a:p>
            <a:r>
              <a:rPr lang="en-IN" sz="3600" b="1" dirty="0"/>
              <a:t>Multi-camera set-up</a:t>
            </a:r>
          </a:p>
          <a:p>
            <a:r>
              <a:rPr lang="en-IN" sz="3600" b="1" dirty="0"/>
              <a:t>Different Frames (10 sec rule)</a:t>
            </a:r>
          </a:p>
          <a:p>
            <a:pPr marL="0" indent="0">
              <a:buNone/>
            </a:pPr>
            <a:endParaRPr lang="en-IN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88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403</TotalTime>
  <Words>555</Words>
  <Application>Microsoft Office PowerPoint</Application>
  <PresentationFormat>Widescreen</PresentationFormat>
  <Paragraphs>128</Paragraphs>
  <Slides>41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4" baseType="lpstr">
      <vt:lpstr>Arial Unicode MS</vt:lpstr>
      <vt:lpstr>Aparajita</vt:lpstr>
      <vt:lpstr>Arial</vt:lpstr>
      <vt:lpstr>Calibri</vt:lpstr>
      <vt:lpstr>Cambria</vt:lpstr>
      <vt:lpstr>Century Gothic</vt:lpstr>
      <vt:lpstr>Courier New</vt:lpstr>
      <vt:lpstr>Dubai Medium</vt:lpstr>
      <vt:lpstr>Nirmala UI</vt:lpstr>
      <vt:lpstr>Times New Roman</vt:lpstr>
      <vt:lpstr>Wingdings</vt:lpstr>
      <vt:lpstr>Wingdings 3</vt:lpstr>
      <vt:lpstr>Ion</vt:lpstr>
      <vt:lpstr>Developing Educational Videos</vt:lpstr>
      <vt:lpstr>Let’s ask ourselves</vt:lpstr>
      <vt:lpstr>PowerPoint Presentation</vt:lpstr>
      <vt:lpstr>Types Of Educational Videos</vt:lpstr>
      <vt:lpstr>The criteria of quality</vt:lpstr>
      <vt:lpstr>Content</vt:lpstr>
      <vt:lpstr>Length of Video</vt:lpstr>
      <vt:lpstr>The Subject Matter Expert</vt:lpstr>
      <vt:lpstr>Screen Presence</vt:lpstr>
      <vt:lpstr>Resources</vt:lpstr>
      <vt:lpstr>Types Of Educational Videos</vt:lpstr>
      <vt:lpstr>Components of Video Recording</vt:lpstr>
      <vt:lpstr>Slide Orientation</vt:lpstr>
      <vt:lpstr>Preparation of PPT</vt:lpstr>
      <vt:lpstr>Serif vs. sans serif font</vt:lpstr>
      <vt:lpstr>Science in Modern India</vt:lpstr>
      <vt:lpstr>Aryabhata  (Astronomer and Mathematician)</vt:lpstr>
      <vt:lpstr>आलोचनात्मक सचेत्नात्मकता</vt:lpstr>
      <vt:lpstr>B.Ed.  Practical Activities (WORKSHOP-II)</vt:lpstr>
      <vt:lpstr>Workshops   in B.Ed.   Programme</vt:lpstr>
      <vt:lpstr>Objectives of the Course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Video  Recording</vt:lpstr>
      <vt:lpstr>For recording </vt:lpstr>
      <vt:lpstr>Dress Code …</vt:lpstr>
      <vt:lpstr>Keep Chroma Color in Mind (For studio recording)</vt:lpstr>
      <vt:lpstr>Video duration</vt:lpstr>
      <vt:lpstr>Screen Recording Options</vt:lpstr>
      <vt:lpstr>PowerPoint Presentation</vt:lpstr>
      <vt:lpstr>Popular Video Editing software</vt:lpstr>
      <vt:lpstr>PowerPoint Presentation</vt:lpstr>
      <vt:lpstr>Making the video effective</vt:lpstr>
      <vt:lpstr>Appropriate to all formats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Planning for MOOC</dc:title>
  <dc:creator>gaurav singh</dc:creator>
  <cp:lastModifiedBy>Rashmi Chauhan</cp:lastModifiedBy>
  <cp:revision>42</cp:revision>
  <dcterms:created xsi:type="dcterms:W3CDTF">2019-04-22T16:22:10Z</dcterms:created>
  <dcterms:modified xsi:type="dcterms:W3CDTF">2024-03-28T09:02:47Z</dcterms:modified>
</cp:coreProperties>
</file>